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96" r:id="rId2"/>
    <p:sldId id="431" r:id="rId3"/>
    <p:sldId id="520" r:id="rId4"/>
    <p:sldId id="518" r:id="rId5"/>
    <p:sldId id="447" r:id="rId6"/>
    <p:sldId id="519" r:id="rId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/>
  </p:cmAuthor>
  <p:cmAuthor id="2" name="extrena" initials="e" lastIdx="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F7F2E5"/>
    <a:srgbClr val="000000"/>
    <a:srgbClr val="C59368"/>
    <a:srgbClr val="562212"/>
    <a:srgbClr val="959595"/>
    <a:srgbClr val="EDD8C2"/>
    <a:srgbClr val="F2ECDE"/>
    <a:srgbClr val="F79647"/>
    <a:srgbClr val="607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67" d="100"/>
          <a:sy n="67" d="100"/>
        </p:scale>
        <p:origin x="-336" y="-108"/>
      </p:cViewPr>
      <p:guideLst>
        <p:guide orient="horz" pos="363"/>
        <p:guide orient="horz" pos="907"/>
        <p:guide pos="533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pp67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77492" y="-144067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05870" y="334445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14764" y="3918269"/>
            <a:ext cx="688542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Преимущества использования гражданами режима для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самозанятых</a:t>
            </a:r>
            <a:endParaRPr kumimoji="0" lang="ru-RU" sz="2400" b="0" i="0" u="none" strike="noStrike" kern="1200" cap="none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1200px-Coat_of_arms_of_Smolensk_oblast.svg.png" descr="1200px-Coat_of_arms_of_Smolensk_oblast.svg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7198" y="504027"/>
            <a:ext cx="1060173" cy="12191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Группа 2"/>
          <p:cNvGrpSpPr/>
          <p:nvPr/>
        </p:nvGrpSpPr>
        <p:grpSpPr>
          <a:xfrm>
            <a:off x="7025891" y="774459"/>
            <a:ext cx="3116693" cy="885284"/>
            <a:chOff x="0" y="0"/>
            <a:chExt cx="3116692" cy="885283"/>
          </a:xfrm>
        </p:grpSpPr>
        <p:pic>
          <p:nvPicPr>
            <p:cNvPr id="19" name="Рисунок 15" descr="Рисунок 15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82863"/>
            <a:stretch>
              <a:fillRect/>
            </a:stretch>
          </p:blipFill>
          <p:spPr>
            <a:xfrm>
              <a:off x="2590089" y="0"/>
              <a:ext cx="526604" cy="885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Рисунок 7" descr="Рисунок 7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44146"/>
              <a:ext cx="2548364" cy="4731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На специальный режим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могут перейти физические лица и индивидуальные предприниматели, которые: 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16312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оказывают услуги или продают товары физическим лицам или предпринимателям;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работают без наемных сотрудников;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получают годовой доход не более 2,4 млн. руб..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59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Применение режима заменяет уплату: </a:t>
            </a:r>
            <a:endParaRPr lang="ru-RU" sz="2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209288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 algn="just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НДФЛ в отношении доходов, являющихся объектом налогообложения налогом на профессиональный доход;</a:t>
            </a:r>
            <a:endParaRPr lang="ru-RU" sz="24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НДС (кроме НДС при импорте товаров и НДС в качестве налогового агента).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33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74" y="261433"/>
            <a:ext cx="8192628" cy="426496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85000"/>
              </a:lnSpc>
              <a:spcBef>
                <a:spcPts val="0"/>
              </a:spcBef>
              <a:defRPr/>
            </a:pPr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Виды деятельности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: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687929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9996" y="851729"/>
            <a:ext cx="9387719" cy="621708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администрирование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анализ данных, вебмастер, верстка и дизайн, программист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автомойка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автосервис,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автоэвакуация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водитель, перевозка грузов, пассажиров и пр.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Аренда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квартир, машин, прокат, услуги по временному проживанию, хранению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бытовые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услуги, гувернантка, няня, повар, сиделка, сторож, уборка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клининг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Животные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вакцинация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животных,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груминг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дрессировщик, кинология, передержка животных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диетолог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консультирование, логопед, массажист, психолог, тренер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услуги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исследования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маркетинг, реклама, опросы, переводчик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Красота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косметолог, маникюр, педикюр, модель, парикмахер, стилист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модельер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дизайнер, пошив, кройка и шитье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благоустройство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территории, животноводство, прием и сдача лома, сельхоз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Развлечения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аниматор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артист, музыкант, певец, ведущий, шоумен, тамада, гид, экскурсовод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ремонт, дизайн, отделка, реставрация, сантехник, строительство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массажист, тренер, инструктор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Торговля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продукцией собственного производства.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бухгалтерия, консультирование,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риэлтор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страховые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Фото-видео-печать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издательские услуги, оператор, оцифровка, полиграфия, фотограф, художник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Юриспруденция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 и пр.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Группа 108"/>
          <p:cNvGrpSpPr/>
          <p:nvPr/>
        </p:nvGrpSpPr>
        <p:grpSpPr>
          <a:xfrm flipH="1" flipV="1">
            <a:off x="5991131" y="4560122"/>
            <a:ext cx="757647" cy="574178"/>
            <a:chOff x="4289377" y="1851949"/>
            <a:chExt cx="1284790" cy="1132499"/>
          </a:xfrm>
        </p:grpSpPr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flipV="1">
            <a:off x="3871000" y="4598823"/>
            <a:ext cx="913081" cy="574178"/>
            <a:chOff x="4289377" y="1851949"/>
            <a:chExt cx="1284790" cy="1132499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Прямая соединительная линия 117"/>
          <p:cNvCxnSpPr/>
          <p:nvPr/>
        </p:nvCxnSpPr>
        <p:spPr>
          <a:xfrm>
            <a:off x="6448450" y="4207095"/>
            <a:ext cx="419381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Группа 101"/>
          <p:cNvGrpSpPr/>
          <p:nvPr/>
        </p:nvGrpSpPr>
        <p:grpSpPr>
          <a:xfrm flipH="1" flipV="1">
            <a:off x="5633784" y="4602381"/>
            <a:ext cx="1057720" cy="1849614"/>
            <a:chOff x="4289377" y="1851949"/>
            <a:chExt cx="1284790" cy="1132499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98"/>
          <p:cNvGrpSpPr/>
          <p:nvPr/>
        </p:nvGrpSpPr>
        <p:grpSpPr>
          <a:xfrm flipH="1">
            <a:off x="5939900" y="3093278"/>
            <a:ext cx="963590" cy="559473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903571" y="1399371"/>
            <a:ext cx="1032000" cy="1548657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3863503" y="3093568"/>
            <a:ext cx="913081" cy="764774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 flipV="1">
            <a:off x="3849685" y="4598823"/>
            <a:ext cx="1265240" cy="1853172"/>
            <a:chOff x="4289377" y="1851949"/>
            <a:chExt cx="1284790" cy="1132499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>
            <a:off x="3849685" y="4229243"/>
            <a:ext cx="34027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 flipH="1">
            <a:off x="5633784" y="1399371"/>
            <a:ext cx="1001473" cy="1548657"/>
            <a:chOff x="4289377" y="1851949"/>
            <a:chExt cx="1284790" cy="1132499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051971" y="2999386"/>
            <a:ext cx="2406655" cy="1591397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Особенности режима налогообложения (НПД)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79412" y="646736"/>
            <a:ext cx="3391588" cy="1316295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186128" y="1692209"/>
              <a:ext cx="4627809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НЕТ ОТЧЕТОВ И ДЕКЛАРАЦИЙ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Учет доходов ведется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6047" y="2173700"/>
            <a:ext cx="3311348" cy="1237928"/>
            <a:chOff x="855877" y="2488694"/>
            <a:chExt cx="3548622" cy="103782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1037826"/>
              <a:chOff x="915224" y="3341056"/>
              <a:chExt cx="3548622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2" y="3341056"/>
                <a:ext cx="290923" cy="75972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455889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1191834" y="2582115"/>
              <a:ext cx="3175353" cy="8101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ЧЕК ФОРМИРУЕТСЯ В ПРИЛОЖЕНИИ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 требуется ККТ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79412" y="3566745"/>
            <a:ext cx="3391588" cy="1113362"/>
            <a:chOff x="855877" y="3433964"/>
            <a:chExt cx="3555873" cy="1023884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14778" cy="1018343"/>
              <a:chOff x="915224" y="3341057"/>
              <a:chExt cx="3514778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20708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309763" y="3433964"/>
              <a:ext cx="3101987" cy="102071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НЕ ПЛАТИТЬ СТРАХОВЫЕ ВЗНОСЫ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пенсионное и медицинское страхование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16923" y="4836132"/>
            <a:ext cx="3347719" cy="989540"/>
            <a:chOff x="862778" y="5326434"/>
            <a:chExt cx="3548623" cy="819307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88820" y="5335607"/>
              <a:ext cx="3097334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ЛЕГАЛЬНАЯ РАБОТА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 подтверждается справкой из приложения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598614" y="542925"/>
            <a:ext cx="3674098" cy="1417684"/>
            <a:chOff x="7421825" y="1742061"/>
            <a:chExt cx="3548622" cy="734608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7421825" y="1792064"/>
              <a:ext cx="3548622" cy="684605"/>
              <a:chOff x="915224" y="3341057"/>
              <a:chExt cx="3548622" cy="503356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954552" y="3341057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54552" y="3341059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6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7" name="Прямоугольник 76"/>
            <p:cNvSpPr/>
            <p:nvPr/>
          </p:nvSpPr>
          <p:spPr>
            <a:xfrm>
              <a:off x="7860917" y="1742061"/>
              <a:ext cx="3102085" cy="73152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НУЖНО СЧИТАТЬ НАЛОГ К УПЛАТЕ</a:t>
              </a:r>
              <a:endParaRPr lang="ru-RU" sz="1200" b="1" noProof="0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 налога рассчитывается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594493" y="1963034"/>
            <a:ext cx="3678220" cy="1464322"/>
            <a:chOff x="7414380" y="3539192"/>
            <a:chExt cx="3548622" cy="807608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7414380" y="3662198"/>
              <a:ext cx="3548622" cy="684602"/>
              <a:chOff x="915224" y="3375265"/>
              <a:chExt cx="3548622" cy="503354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954552" y="3375265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954552" y="3375265"/>
                <a:ext cx="290923" cy="494671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7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7" name="Прямоугольник 86"/>
            <p:cNvSpPr/>
            <p:nvPr/>
          </p:nvSpPr>
          <p:spPr>
            <a:xfrm>
              <a:off x="7861366" y="3539192"/>
              <a:ext cx="3019156" cy="7989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ВЫГОДНЫЕ НАЛОГОВЫЕ СТАВКИ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4% </a:t>
              </a:r>
              <a:r>
                <a:rPr lang="en-GB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доходов от физлиц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6%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- с доходов от </a:t>
              </a:r>
              <a:r>
                <a:rPr kumimoji="0" lang="ru-RU" sz="1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юрлиц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и ИП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16923" y="6049857"/>
            <a:ext cx="3347719" cy="1025092"/>
            <a:chOff x="862778" y="4381894"/>
            <a:chExt cx="3548622" cy="684602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862778" y="4381894"/>
              <a:ext cx="3548622" cy="684602"/>
              <a:chOff x="915224" y="3341058"/>
              <a:chExt cx="3548622" cy="503354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954552" y="3341058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954552" y="3341058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5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Прямоугольник 66"/>
            <p:cNvSpPr/>
            <p:nvPr/>
          </p:nvSpPr>
          <p:spPr>
            <a:xfrm>
              <a:off x="1309764" y="4536532"/>
              <a:ext cx="3077691" cy="45515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НАЛОГОВЫЙ ВЫЧЕТ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10 000 руб.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6598615" y="3619114"/>
            <a:ext cx="3674098" cy="1041616"/>
            <a:chOff x="7381952" y="2505567"/>
            <a:chExt cx="3550521" cy="684605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7381952" y="2505567"/>
              <a:ext cx="3550521" cy="684605"/>
              <a:chOff x="880753" y="3076900"/>
              <a:chExt cx="3550521" cy="503357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1980" y="3076903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1979" y="3076900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880753" y="3152102"/>
                <a:ext cx="573846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/>
                  <a:t>8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0" name="Прямоугольник 89"/>
            <p:cNvSpPr/>
            <p:nvPr/>
          </p:nvSpPr>
          <p:spPr>
            <a:xfrm>
              <a:off x="7815831" y="2575491"/>
              <a:ext cx="3109528" cy="5312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ПРОСТАЯ РЕГИСТРАЦИЯ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Без визита в налоговую инспекцию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6555193" y="5698477"/>
            <a:ext cx="3717520" cy="1702448"/>
            <a:chOff x="7382734" y="2361583"/>
            <a:chExt cx="3647707" cy="1502883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7382734" y="2609471"/>
              <a:ext cx="3647707" cy="1045589"/>
              <a:chOff x="881535" y="3153290"/>
              <a:chExt cx="3647707" cy="768770"/>
            </a:xfrm>
          </p:grpSpPr>
          <p:sp>
            <p:nvSpPr>
              <p:cNvPr id="115" name="Прямоугольник 114"/>
              <p:cNvSpPr/>
              <p:nvPr/>
            </p:nvSpPr>
            <p:spPr>
              <a:xfrm>
                <a:off x="975031" y="3153290"/>
                <a:ext cx="3554211" cy="768770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985255" y="3158602"/>
                <a:ext cx="280698" cy="76345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81535" y="3396442"/>
                <a:ext cx="594325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10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Прямоугольник 113"/>
            <p:cNvSpPr/>
            <p:nvPr/>
          </p:nvSpPr>
          <p:spPr>
            <a:xfrm>
              <a:off x="7850155" y="2361583"/>
              <a:ext cx="3109529" cy="150288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ВОЗМОЖНОСТЬ ПОЛЬЗОВАТЬСЯ ГОС. ПОДДЕРЖКОЙ: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</a:t>
              </a:r>
              <a:r>
                <a:rPr kumimoji="0" lang="ru-RU" sz="1200" b="1" i="0" u="none" strike="noStrike" kern="1200" cap="none" spc="0" normalizeH="0" baseline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мущественной, образовательной, консультационной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6654908" y="4803360"/>
            <a:ext cx="3597596" cy="1043511"/>
            <a:chOff x="930750" y="3341058"/>
            <a:chExt cx="3533096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4552" y="3341058"/>
              <a:ext cx="3509294" cy="503354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4552" y="3341060"/>
              <a:ext cx="290923" cy="503354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30750" y="3433315"/>
              <a:ext cx="640395" cy="31883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r>
                <a:rPr lang="ru-RU" sz="1400" dirty="0">
                  <a:solidFill>
                    <a:srgbClr val="F7F2E5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</p:grpSp>
      <p:sp>
        <p:nvSpPr>
          <p:cNvPr id="107" name="Прямоугольник 106"/>
          <p:cNvSpPr/>
          <p:nvPr/>
        </p:nvSpPr>
        <p:spPr>
          <a:xfrm>
            <a:off x="7167837" y="4803360"/>
            <a:ext cx="2716872" cy="8951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СОВМЕЩЕНИЕ С РАБОТОЙ ПО ТРУДОВОМУ ДОГОВОРУ</a:t>
            </a:r>
          </a:p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Зарплата не учитывается при расчете налога</a:t>
            </a:r>
            <a:endParaRPr lang="ru-RU" sz="1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12" y="1435379"/>
            <a:ext cx="8192628" cy="146118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1200"/>
              </a:spcBef>
              <a:defRPr sz="1866" b="1">
                <a:solidFill>
                  <a:srgbClr val="FF426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sz="2800" dirty="0" smtClean="0"/>
              <a:t>Задайте вопрос Центру </a:t>
            </a:r>
            <a:r>
              <a:rPr lang="ru-RU" sz="2800" dirty="0"/>
              <a:t>«Мой бизнес»</a:t>
            </a:r>
            <a:r>
              <a:rPr lang="ru-RU" sz="2800" dirty="0" smtClean="0"/>
              <a:t>: </a:t>
            </a:r>
            <a: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2638" y="3010504"/>
            <a:ext cx="8280351" cy="17851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>
                <a:latin typeface="Times Roman"/>
                <a:ea typeface="Times Roman"/>
                <a:cs typeface="Times Roman"/>
                <a:sym typeface="Times Roman"/>
              </a:rPr>
              <a:t>по телефону горячей линии </a:t>
            </a:r>
            <a:r>
              <a:rPr lang="ru-RU" sz="2000" dirty="0" smtClean="0"/>
              <a:t>о режиме для </a:t>
            </a:r>
            <a:r>
              <a:rPr lang="ru-RU" sz="2000" dirty="0" err="1" smtClean="0"/>
              <a:t>самозанятых</a:t>
            </a:r>
            <a:r>
              <a:rPr lang="ru-RU" sz="2000" dirty="0" smtClean="0"/>
              <a:t> </a:t>
            </a:r>
          </a:p>
          <a:p>
            <a:pPr algn="ctr">
              <a:spcBef>
                <a:spcPts val="1200"/>
              </a:spcBef>
              <a:buClr>
                <a:srgbClr val="D56509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600" dirty="0" smtClean="0"/>
              <a:t> </a:t>
            </a:r>
            <a:r>
              <a:rPr lang="ru-RU" sz="2000" dirty="0" smtClean="0">
                <a:solidFill>
                  <a:srgbClr val="FF4261"/>
                </a:solidFill>
              </a:rPr>
              <a:t>+</a:t>
            </a:r>
            <a:r>
              <a:rPr lang="ru-RU" sz="2000" dirty="0">
                <a:solidFill>
                  <a:srgbClr val="FF4261"/>
                </a:solidFill>
              </a:rPr>
              <a:t>7 (4812) 638-038, доб.1</a:t>
            </a:r>
            <a:r>
              <a:rPr lang="ru-RU" sz="2000" dirty="0"/>
              <a:t>, </a:t>
            </a:r>
            <a:r>
              <a:rPr lang="ru-RU" sz="2000" dirty="0" smtClean="0"/>
              <a:t>ежедневно</a:t>
            </a:r>
            <a:r>
              <a:rPr lang="ru-RU" sz="2000" dirty="0"/>
              <a:t>: с 8:00 до </a:t>
            </a:r>
            <a:r>
              <a:rPr lang="ru-RU" sz="2000" dirty="0" smtClean="0"/>
              <a:t>22:00</a:t>
            </a:r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в</a:t>
            </a:r>
            <a:r>
              <a:rPr lang="ru-RU" sz="2000" dirty="0" smtClean="0"/>
              <a:t> электронном виде на сайте </a:t>
            </a:r>
            <a:r>
              <a:rPr lang="en-US" sz="2000" dirty="0" smtClean="0">
                <a:hlinkClick r:id="rId3"/>
              </a:rPr>
              <a:t>cpp67.ru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п</a:t>
            </a:r>
            <a:r>
              <a:rPr lang="ru-RU" sz="2000" dirty="0" smtClean="0"/>
              <a:t>о электронной почте </a:t>
            </a:r>
            <a:r>
              <a:rPr lang="en-GB" sz="2000" dirty="0" smtClean="0"/>
              <a:t>info</a:t>
            </a:r>
            <a:r>
              <a:rPr lang="en-US" sz="2000" dirty="0" smtClean="0"/>
              <a:t>@cpp67.ru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11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7973</TotalTime>
  <Words>505</Words>
  <Application>Microsoft Office PowerPoint</Application>
  <PresentationFormat>Произвольный</PresentationFormat>
  <Paragraphs>76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На специальный режим для самозанятых могут перейти физические лица и индивидуальные предприниматели, которые: </vt:lpstr>
      <vt:lpstr>Применение режима заменяет уплату: </vt:lpstr>
      <vt:lpstr>Виды деятельности для самозанятых:</vt:lpstr>
      <vt:lpstr>Презентация PowerPoint</vt:lpstr>
      <vt:lpstr>Задайте вопрос Центру «Мой бизнес»:  </vt:lpstr>
    </vt:vector>
  </TitlesOfParts>
  <Company>Synergy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79611360060</cp:lastModifiedBy>
  <cp:revision>596</cp:revision>
  <cp:lastPrinted>2019-05-25T08:03:43Z</cp:lastPrinted>
  <dcterms:created xsi:type="dcterms:W3CDTF">2019-04-26T08:56:54Z</dcterms:created>
  <dcterms:modified xsi:type="dcterms:W3CDTF">2020-06-16T12:56:31Z</dcterms:modified>
</cp:coreProperties>
</file>