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96" r:id="rId2"/>
    <p:sldId id="431" r:id="rId3"/>
    <p:sldId id="520" r:id="rId4"/>
    <p:sldId id="518" r:id="rId5"/>
    <p:sldId id="447" r:id="rId6"/>
    <p:sldId id="519" r:id="rId7"/>
  </p:sldIdLst>
  <p:sldSz cx="10691813" cy="7559675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63" userDrawn="1">
          <p15:clr>
            <a:srgbClr val="A4A3A4"/>
          </p15:clr>
        </p15:guide>
        <p15:guide id="2" pos="533" userDrawn="1">
          <p15:clr>
            <a:srgbClr val="A4A3A4"/>
          </p15:clr>
        </p15:guide>
        <p15:guide id="3" pos="1077" userDrawn="1">
          <p15:clr>
            <a:srgbClr val="A4A3A4"/>
          </p15:clr>
        </p15:guide>
        <p15:guide id="4" orient="horz" pos="90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рина Екатерина Леонидовна" initials="ГЕЛ" lastIdx="2" clrIdx="0">
    <p:extLst/>
  </p:cmAuthor>
  <p:cmAuthor id="2" name="extrena" initials="e" lastIdx="7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5338"/>
    <a:srgbClr val="F7F2E5"/>
    <a:srgbClr val="000000"/>
    <a:srgbClr val="C59368"/>
    <a:srgbClr val="562212"/>
    <a:srgbClr val="959595"/>
    <a:srgbClr val="EDD8C2"/>
    <a:srgbClr val="F2ECDE"/>
    <a:srgbClr val="F79647"/>
    <a:srgbClr val="607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1" autoAdjust="0"/>
    <p:restoredTop sz="96374" autoAdjust="0"/>
  </p:normalViewPr>
  <p:slideViewPr>
    <p:cSldViewPr snapToGrid="0">
      <p:cViewPr varScale="1">
        <p:scale>
          <a:sx n="67" d="100"/>
          <a:sy n="67" d="100"/>
        </p:scale>
        <p:origin x="-336" y="-108"/>
      </p:cViewPr>
      <p:guideLst>
        <p:guide orient="horz" pos="363"/>
        <p:guide orient="horz" pos="907"/>
        <p:guide pos="533"/>
        <p:guide pos="107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26337-D0CD-48D6-A0E1-AD5861E1B0BF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FB82C-153F-4E5B-9C4D-5017BDDBB9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13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607933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FB82C-153F-4E5B-9C4D-5017BDDBB9A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575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FB82C-153F-4E5B-9C4D-5017BDDBB9A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575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FB82C-153F-4E5B-9C4D-5017BDDBB9A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575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9145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FB82C-153F-4E5B-9C4D-5017BDDBB9A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575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95691" y="349217"/>
            <a:ext cx="1278856" cy="368413"/>
          </a:xfrm>
          <a:prstGeom prst="rect">
            <a:avLst/>
          </a:prstGeom>
        </p:spPr>
      </p:pic>
      <p:sp>
        <p:nvSpPr>
          <p:cNvPr id="11" name="Прямоугольник 10"/>
          <p:cNvSpPr/>
          <p:nvPr userDrawn="1"/>
        </p:nvSpPr>
        <p:spPr>
          <a:xfrm>
            <a:off x="837097" y="358775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/>
          </a:p>
        </p:txBody>
      </p:sp>
    </p:spTree>
    <p:extLst>
      <p:ext uri="{BB962C8B-B14F-4D97-AF65-F5344CB8AC3E}">
        <p14:creationId xmlns:p14="http://schemas.microsoft.com/office/powerpoint/2010/main" val="98069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121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56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95691" y="349217"/>
            <a:ext cx="1278856" cy="368413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837097" y="358775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/>
          </a:p>
        </p:txBody>
      </p:sp>
    </p:spTree>
    <p:extLst>
      <p:ext uri="{BB962C8B-B14F-4D97-AF65-F5344CB8AC3E}">
        <p14:creationId xmlns:p14="http://schemas.microsoft.com/office/powerpoint/2010/main" val="327938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45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51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93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15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79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92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62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 userDrawn="1"/>
        </p:nvSpPr>
        <p:spPr>
          <a:xfrm>
            <a:off x="10111425" y="7070327"/>
            <a:ext cx="418910" cy="418910"/>
          </a:xfrm>
          <a:prstGeom prst="ellipse">
            <a:avLst/>
          </a:prstGeom>
          <a:solidFill>
            <a:srgbClr val="F7F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729D-6DE3-4785-BDC3-95AD7889F248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10089705" y="7127888"/>
            <a:ext cx="462349" cy="281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4796126-9FE8-47CA-8F39-CFE5822E4F2F}" type="slidenum">
              <a:rPr lang="ru-RU" sz="1228" smtClean="0">
                <a:solidFill>
                  <a:srgbClr val="562212"/>
                </a:solidFill>
              </a:rPr>
              <a:pPr algn="ctr"/>
              <a:t>‹#›</a:t>
            </a:fld>
            <a:endParaRPr lang="ru-RU" sz="1228" dirty="0">
              <a:solidFill>
                <a:srgbClr val="5622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2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pp67.r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/>
          <a:srcRect t="29636" r="25088"/>
          <a:stretch/>
        </p:blipFill>
        <p:spPr>
          <a:xfrm>
            <a:off x="4977492" y="-144067"/>
            <a:ext cx="6645162" cy="6239912"/>
          </a:xfrm>
          <a:prstGeom prst="rect">
            <a:avLst/>
          </a:prstGeom>
        </p:spPr>
      </p:pic>
      <p:sp>
        <p:nvSpPr>
          <p:cNvPr id="23" name="Арка 22"/>
          <p:cNvSpPr/>
          <p:nvPr/>
        </p:nvSpPr>
        <p:spPr>
          <a:xfrm rot="18477485">
            <a:off x="-2152382" y="5761648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Арка 20"/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1675" y="314036"/>
            <a:ext cx="813089" cy="218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12101" y="7084291"/>
            <a:ext cx="566252" cy="379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05870" y="3344450"/>
            <a:ext cx="7191657" cy="1527839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514764" y="3918269"/>
            <a:ext cx="6885422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Преимущества использования гражданами режима для </a:t>
            </a:r>
            <a:r>
              <a:rPr lang="ru-RU" sz="24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самозанятых</a:t>
            </a:r>
            <a:endParaRPr kumimoji="0" lang="ru-RU" sz="2400" b="0" i="0" u="none" strike="noStrike" kern="1200" cap="none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32403" y="256939"/>
            <a:ext cx="1534076" cy="525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1200px-Coat_of_arms_of_Smolensk_oblast.svg.png" descr="1200px-Coat_of_arms_of_Smolensk_oblast.svg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67198" y="504027"/>
            <a:ext cx="1060173" cy="121919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8" name="Группа 2"/>
          <p:cNvGrpSpPr/>
          <p:nvPr/>
        </p:nvGrpSpPr>
        <p:grpSpPr>
          <a:xfrm>
            <a:off x="7025891" y="774459"/>
            <a:ext cx="3116693" cy="885284"/>
            <a:chOff x="0" y="0"/>
            <a:chExt cx="3116692" cy="885283"/>
          </a:xfrm>
        </p:grpSpPr>
        <p:pic>
          <p:nvPicPr>
            <p:cNvPr id="19" name="Рисунок 15" descr="Рисунок 15"/>
            <p:cNvPicPr>
              <a:picLocks noChangeAspect="1"/>
            </p:cNvPicPr>
            <p:nvPr/>
          </p:nvPicPr>
          <p:blipFill>
            <a:blip r:embed="rId6">
              <a:extLst/>
            </a:blip>
            <a:srcRect l="82863"/>
            <a:stretch>
              <a:fillRect/>
            </a:stretch>
          </p:blipFill>
          <p:spPr>
            <a:xfrm>
              <a:off x="2590089" y="0"/>
              <a:ext cx="526604" cy="88528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" name="Рисунок 7" descr="Рисунок 7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144146"/>
              <a:ext cx="2548364" cy="47310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219340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-375334" y="5725647"/>
            <a:ext cx="3153706" cy="3153706"/>
          </a:xfrm>
          <a:prstGeom prst="ellipse">
            <a:avLst/>
          </a:prstGeom>
          <a:noFill/>
          <a:ln w="698500">
            <a:solidFill>
              <a:srgbClr val="F7F2E5">
                <a:alpha val="7098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0122781" y="1861173"/>
            <a:ext cx="1153055" cy="1153055"/>
          </a:xfrm>
          <a:prstGeom prst="ellipse">
            <a:avLst/>
          </a:prstGeom>
          <a:noFill/>
          <a:ln w="301625">
            <a:solidFill>
              <a:srgbClr val="C593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399" y="1130579"/>
            <a:ext cx="8192628" cy="1461188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>На специальный режим для </a:t>
            </a:r>
            <a:r>
              <a:rPr lang="ru-RU" sz="2000" dirty="0" err="1" smtClean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>самозанятых</a:t>
            </a:r>
            <a:r>
              <a:rPr lang="ru-RU" sz="2000" dirty="0" smtClean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> могут перейти физические лица и индивидуальные предприниматели, которые: </a:t>
            </a:r>
            <a:endParaRPr lang="ru-RU" sz="2000" dirty="0">
              <a:solidFill>
                <a:srgbClr val="562212"/>
              </a:solidFill>
              <a:latin typeface="Arial Black" panose="020B0A04020102020204" pitchFamily="34" charset="0"/>
              <a:ea typeface="Roboto Black" panose="02000000000000000000" pitchFamily="2" charset="0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5062" y="1745204"/>
            <a:ext cx="90375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35062" y="3304253"/>
            <a:ext cx="8280351" cy="1631216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2000" dirty="0" smtClean="0"/>
              <a:t>оказывают услуги или продают товары физическим лицам или предпринимателям;</a:t>
            </a:r>
            <a:endParaRPr lang="ru-RU" sz="2000" dirty="0"/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2000" dirty="0" smtClean="0"/>
              <a:t>работают без наемных сотрудников;</a:t>
            </a:r>
            <a:endParaRPr lang="ru-RU" sz="2000" dirty="0"/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2000" dirty="0" smtClean="0"/>
              <a:t>получают годовой доход не более 2,4 млн. руб..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259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-375334" y="5725647"/>
            <a:ext cx="3153706" cy="3153706"/>
          </a:xfrm>
          <a:prstGeom prst="ellipse">
            <a:avLst/>
          </a:prstGeom>
          <a:noFill/>
          <a:ln w="698500">
            <a:solidFill>
              <a:srgbClr val="F7F2E5">
                <a:alpha val="7098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0122781" y="1861173"/>
            <a:ext cx="1153055" cy="1153055"/>
          </a:xfrm>
          <a:prstGeom prst="ellipse">
            <a:avLst/>
          </a:prstGeom>
          <a:noFill/>
          <a:ln w="301625">
            <a:solidFill>
              <a:srgbClr val="C593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399" y="1130579"/>
            <a:ext cx="8192628" cy="1461188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>Применение режима заменяет уплату: </a:t>
            </a:r>
            <a:endParaRPr lang="ru-RU" sz="2400" dirty="0">
              <a:solidFill>
                <a:srgbClr val="562212"/>
              </a:solidFill>
              <a:latin typeface="Arial Black" panose="020B0A04020102020204" pitchFamily="34" charset="0"/>
              <a:ea typeface="Roboto Black" panose="02000000000000000000" pitchFamily="2" charset="0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5062" y="1745204"/>
            <a:ext cx="90375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35062" y="3304253"/>
            <a:ext cx="8280351" cy="2092881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285750" indent="-285750" algn="just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2400" dirty="0" smtClean="0"/>
              <a:t>НДФЛ в отношении доходов, являющихся объектом налогообложения налогом на профессиональный доход;</a:t>
            </a:r>
            <a:endParaRPr lang="ru-RU" sz="2400" dirty="0"/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2400" dirty="0" smtClean="0"/>
              <a:t>НДС (кроме НДС при импорте товаров и НДС в качестве налогового агента).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1333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-375334" y="5725647"/>
            <a:ext cx="3153706" cy="3153706"/>
          </a:xfrm>
          <a:prstGeom prst="ellipse">
            <a:avLst/>
          </a:prstGeom>
          <a:noFill/>
          <a:ln w="698500">
            <a:solidFill>
              <a:srgbClr val="F7F2E5">
                <a:alpha val="7098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0122781" y="1861173"/>
            <a:ext cx="1153055" cy="1153055"/>
          </a:xfrm>
          <a:prstGeom prst="ellipse">
            <a:avLst/>
          </a:prstGeom>
          <a:noFill/>
          <a:ln w="301625">
            <a:solidFill>
              <a:srgbClr val="C593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74" y="261433"/>
            <a:ext cx="8192628" cy="426496"/>
          </a:xfrm>
        </p:spPr>
        <p:txBody>
          <a:bodyPr>
            <a:normAutofit/>
          </a:bodyPr>
          <a:lstStyle/>
          <a:p>
            <a:pPr lvl="0" algn="ctr" defTabSz="457200">
              <a:lnSpc>
                <a:spcPct val="85000"/>
              </a:lnSpc>
              <a:spcBef>
                <a:spcPts val="0"/>
              </a:spcBef>
              <a:defRPr/>
            </a:pPr>
            <a:r>
              <a:rPr lang="ru-RU" sz="20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</a:rPr>
              <a:t>Виды деятельности для </a:t>
            </a:r>
            <a:r>
              <a:rPr lang="ru-RU" sz="2000" dirty="0" err="1" smtClean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</a:rPr>
              <a:t>самозанятых</a:t>
            </a:r>
            <a:r>
              <a:rPr lang="ru-RU" sz="2000" dirty="0" smtClean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</a:rPr>
              <a:t>:</a:t>
            </a:r>
            <a:endParaRPr lang="ru-RU" sz="2000" dirty="0">
              <a:solidFill>
                <a:srgbClr val="562212"/>
              </a:solidFill>
              <a:latin typeface="Arial Black" panose="020B0A04020102020204" pitchFamily="34" charset="0"/>
              <a:ea typeface="Roboto Black" panose="02000000000000000000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5062" y="687929"/>
            <a:ext cx="90375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9996" y="851729"/>
            <a:ext cx="9387719" cy="6217087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сфера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администрирование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анализ данных, вебмастер, верстка и дизайн, программист и пр.</a:t>
            </a:r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Авто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автомойка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автосервис,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автоэвакуация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водитель, перевозка грузов, пассажиров и пр.</a:t>
            </a:r>
            <a:endParaRPr lang="ru-RU" sz="14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Аренда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квартир, машин, прокат, услуги по временному проживанию, хранению и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Дом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бытовые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услуги, гувернантка, няня, повар, сиделка, сторож, уборка и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клининг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Животные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вакцинация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животных,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груминг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дрессировщик, кинология, передержка животных и пр.</a:t>
            </a:r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Здоровье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диетолог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консультирование, логопед, массажист, психолог, тренер и пр.</a:t>
            </a:r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Информационные услуги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исследования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маркетинг, реклама, опросы, переводчик и пр.</a:t>
            </a:r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Красота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консультирование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косметолог, маникюр, педикюр, модель, парикмахер, стилист и пр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Одежда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модельер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дизайнер, пошив, кройка и шитье и пр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Природа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благоустройство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территории, животноводство, прием и сдача лома, сельхоз услуги и пр.</a:t>
            </a:r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Развлечения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аниматор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артист, музыкант, певец, ведущий, шоумен, тамада, гид, экскурсовод и пр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Ремонт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бытовой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ремонт, дизайн, отделка, реставрация, сантехник, строительство и пр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Спорт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массажист, тренер, инструктор и пр.</a:t>
            </a:r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Торговля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продукцией собственного производства.</a:t>
            </a:r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Финансы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бухгалтерия, консультирование,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риэлтор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страховые услуги и пр.</a:t>
            </a:r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Фото-видео-печать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издательские услуги, оператор, оцифровка, полиграфия, фотограф, художник и пр.</a:t>
            </a:r>
          </a:p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Юриспруденция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консультирование и пр.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93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Группа 108"/>
          <p:cNvGrpSpPr/>
          <p:nvPr/>
        </p:nvGrpSpPr>
        <p:grpSpPr>
          <a:xfrm flipH="1" flipV="1">
            <a:off x="5991131" y="4560122"/>
            <a:ext cx="757647" cy="574178"/>
            <a:chOff x="4289377" y="1851949"/>
            <a:chExt cx="1284790" cy="1132499"/>
          </a:xfrm>
        </p:grpSpPr>
        <p:cxnSp>
          <p:nvCxnSpPr>
            <p:cNvPr id="110" name="Прямая соединительная линия 109"/>
            <p:cNvCxnSpPr/>
            <p:nvPr/>
          </p:nvCxnSpPr>
          <p:spPr>
            <a:xfrm>
              <a:off x="4289377" y="1851949"/>
              <a:ext cx="509286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>
              <a:off x="4798663" y="1851949"/>
              <a:ext cx="775504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Группа 92"/>
          <p:cNvGrpSpPr/>
          <p:nvPr/>
        </p:nvGrpSpPr>
        <p:grpSpPr>
          <a:xfrm flipV="1">
            <a:off x="3871000" y="4598823"/>
            <a:ext cx="913081" cy="574178"/>
            <a:chOff x="4289377" y="1851949"/>
            <a:chExt cx="1284790" cy="1132499"/>
          </a:xfrm>
        </p:grpSpPr>
        <p:cxnSp>
          <p:nvCxnSpPr>
            <p:cNvPr id="94" name="Прямая соединительная линия 93"/>
            <p:cNvCxnSpPr/>
            <p:nvPr/>
          </p:nvCxnSpPr>
          <p:spPr>
            <a:xfrm>
              <a:off x="4289377" y="1851949"/>
              <a:ext cx="509286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>
              <a:off x="4798663" y="1851949"/>
              <a:ext cx="775504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Прямая соединительная линия 117"/>
          <p:cNvCxnSpPr/>
          <p:nvPr/>
        </p:nvCxnSpPr>
        <p:spPr>
          <a:xfrm>
            <a:off x="6448450" y="4207095"/>
            <a:ext cx="419381" cy="0"/>
          </a:xfrm>
          <a:prstGeom prst="line">
            <a:avLst/>
          </a:prstGeom>
          <a:ln>
            <a:solidFill>
              <a:srgbClr val="5622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Группа 101"/>
          <p:cNvGrpSpPr/>
          <p:nvPr/>
        </p:nvGrpSpPr>
        <p:grpSpPr>
          <a:xfrm flipH="1" flipV="1">
            <a:off x="5633784" y="4602381"/>
            <a:ext cx="1057720" cy="1849614"/>
            <a:chOff x="4289377" y="1851949"/>
            <a:chExt cx="1284790" cy="1132499"/>
          </a:xfrm>
        </p:grpSpPr>
        <p:cxnSp>
          <p:nvCxnSpPr>
            <p:cNvPr id="103" name="Прямая соединительная линия 102"/>
            <p:cNvCxnSpPr/>
            <p:nvPr/>
          </p:nvCxnSpPr>
          <p:spPr>
            <a:xfrm>
              <a:off x="4289377" y="1851949"/>
              <a:ext cx="509286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единительная линия 103"/>
            <p:cNvCxnSpPr/>
            <p:nvPr/>
          </p:nvCxnSpPr>
          <p:spPr>
            <a:xfrm>
              <a:off x="4798663" y="1851949"/>
              <a:ext cx="775504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Группа 98"/>
          <p:cNvGrpSpPr/>
          <p:nvPr/>
        </p:nvGrpSpPr>
        <p:grpSpPr>
          <a:xfrm flipH="1">
            <a:off x="5939900" y="3093278"/>
            <a:ext cx="963590" cy="559473"/>
            <a:chOff x="4289377" y="1851949"/>
            <a:chExt cx="1284790" cy="1132499"/>
          </a:xfrm>
        </p:grpSpPr>
        <p:cxnSp>
          <p:nvCxnSpPr>
            <p:cNvPr id="100" name="Прямая соединительная линия 99"/>
            <p:cNvCxnSpPr/>
            <p:nvPr/>
          </p:nvCxnSpPr>
          <p:spPr>
            <a:xfrm>
              <a:off x="4289377" y="1851949"/>
              <a:ext cx="509286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>
            <a:xfrm>
              <a:off x="4798663" y="1851949"/>
              <a:ext cx="775504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3"/>
          <a:srcRect t="-77" r="218" b="-1"/>
          <a:stretch/>
        </p:blipFill>
        <p:spPr>
          <a:xfrm>
            <a:off x="-1326997" y="6710914"/>
            <a:ext cx="2322296" cy="2328515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3903571" y="1399371"/>
            <a:ext cx="1032000" cy="1548657"/>
            <a:chOff x="4289377" y="1851949"/>
            <a:chExt cx="1284790" cy="1132499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>
              <a:off x="4289377" y="1851949"/>
              <a:ext cx="509286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4798663" y="1851949"/>
              <a:ext cx="775504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15"/>
          <p:cNvGrpSpPr/>
          <p:nvPr/>
        </p:nvGrpSpPr>
        <p:grpSpPr>
          <a:xfrm>
            <a:off x="3863503" y="3093568"/>
            <a:ext cx="913081" cy="764774"/>
            <a:chOff x="4289377" y="1851949"/>
            <a:chExt cx="1284790" cy="1132499"/>
          </a:xfrm>
        </p:grpSpPr>
        <p:cxnSp>
          <p:nvCxnSpPr>
            <p:cNvPr id="46" name="Прямая соединительная линия 45"/>
            <p:cNvCxnSpPr/>
            <p:nvPr/>
          </p:nvCxnSpPr>
          <p:spPr>
            <a:xfrm>
              <a:off x="4289377" y="1851949"/>
              <a:ext cx="509286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4798663" y="1851949"/>
              <a:ext cx="775504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Группа 18"/>
          <p:cNvGrpSpPr/>
          <p:nvPr/>
        </p:nvGrpSpPr>
        <p:grpSpPr>
          <a:xfrm flipV="1">
            <a:off x="3849685" y="4598823"/>
            <a:ext cx="1265240" cy="1853172"/>
            <a:chOff x="4289377" y="1851949"/>
            <a:chExt cx="1284790" cy="1132499"/>
          </a:xfrm>
        </p:grpSpPr>
        <p:cxnSp>
          <p:nvCxnSpPr>
            <p:cNvPr id="42" name="Прямая соединительная линия 41"/>
            <p:cNvCxnSpPr/>
            <p:nvPr/>
          </p:nvCxnSpPr>
          <p:spPr>
            <a:xfrm>
              <a:off x="4289377" y="1851949"/>
              <a:ext cx="509286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4798663" y="1851949"/>
              <a:ext cx="775504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Прямая соединительная линия 40"/>
          <p:cNvCxnSpPr/>
          <p:nvPr/>
        </p:nvCxnSpPr>
        <p:spPr>
          <a:xfrm>
            <a:off x="3849685" y="4229243"/>
            <a:ext cx="340273" cy="0"/>
          </a:xfrm>
          <a:prstGeom prst="line">
            <a:avLst/>
          </a:prstGeom>
          <a:ln>
            <a:solidFill>
              <a:srgbClr val="5622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/>
          <p:cNvGrpSpPr/>
          <p:nvPr/>
        </p:nvGrpSpPr>
        <p:grpSpPr>
          <a:xfrm flipH="1">
            <a:off x="5633784" y="1399371"/>
            <a:ext cx="1001473" cy="1548657"/>
            <a:chOff x="4289377" y="1851949"/>
            <a:chExt cx="1284790" cy="1132499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>
              <a:off x="4289377" y="1851949"/>
              <a:ext cx="509286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4798663" y="1851949"/>
              <a:ext cx="775504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Прямоугольник 27"/>
          <p:cNvSpPr/>
          <p:nvPr/>
        </p:nvSpPr>
        <p:spPr>
          <a:xfrm>
            <a:off x="4051971" y="2999386"/>
            <a:ext cx="2406655" cy="1591397"/>
          </a:xfrm>
          <a:prstGeom prst="rect">
            <a:avLst/>
          </a:prstGeom>
          <a:solidFill>
            <a:srgbClr val="F2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Особенности режима налогообложения (НПД)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479412" y="646736"/>
            <a:ext cx="3391588" cy="1316295"/>
            <a:chOff x="855877" y="1615892"/>
            <a:chExt cx="5008064" cy="105181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855877" y="1615892"/>
              <a:ext cx="5008064" cy="1051818"/>
              <a:chOff x="915224" y="3341053"/>
              <a:chExt cx="5008064" cy="773349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915224" y="3539870"/>
                <a:ext cx="330251" cy="378241"/>
              </a:xfrm>
              <a:prstGeom prst="rect">
                <a:avLst/>
              </a:prstGeom>
              <a:noFill/>
            </p:spPr>
            <p:txBody>
              <a:bodyPr wrap="square" rtlCol="0" anchor="ctr">
                <a:norm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7F2E5"/>
                    </a:solidFill>
                    <a:effectLst/>
                    <a:uLnTx/>
                    <a:uFillTx/>
                    <a:latin typeface="Arial Black" panose="020B0A04020102020204" pitchFamily="34" charset="0"/>
                    <a:ea typeface="+mn-ea"/>
                    <a:cs typeface="+mn-cs"/>
                  </a:rPr>
                  <a:t>1</a:t>
                </a:r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1" name="Прямоугольник 50"/>
            <p:cNvSpPr/>
            <p:nvPr/>
          </p:nvSpPr>
          <p:spPr>
            <a:xfrm>
              <a:off x="1186128" y="1692209"/>
              <a:ext cx="4627809" cy="81013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>
                <a:spcAft>
                  <a:spcPts val="526"/>
                </a:spcAft>
                <a:defRPr/>
              </a:pPr>
              <a:r>
                <a:rPr lang="ru-RU" sz="1200" b="1" dirty="0" smtClean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НЕТ ОТЧЕТОВ И ДЕКЛАРАЦИЙ</a:t>
              </a:r>
            </a:p>
            <a:p>
              <a:pPr lvl="0" algn="ctr">
                <a:spcAft>
                  <a:spcPts val="526"/>
                </a:spcAft>
                <a:defRPr/>
              </a:pPr>
              <a:r>
                <a:rPr kumimoji="0" lang="ru-RU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62212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Учет доходов ведется автоматически в приложении</a:t>
              </a:r>
              <a:endPara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506047" y="2173700"/>
            <a:ext cx="3311348" cy="1237928"/>
            <a:chOff x="855877" y="2488694"/>
            <a:chExt cx="3548622" cy="1037826"/>
          </a:xfrm>
        </p:grpSpPr>
        <p:grpSp>
          <p:nvGrpSpPr>
            <p:cNvPr id="52" name="Группа 51"/>
            <p:cNvGrpSpPr/>
            <p:nvPr/>
          </p:nvGrpSpPr>
          <p:grpSpPr>
            <a:xfrm>
              <a:off x="855877" y="2488694"/>
              <a:ext cx="3548622" cy="1037826"/>
              <a:chOff x="915224" y="3341056"/>
              <a:chExt cx="3548622" cy="763062"/>
            </a:xfrm>
          </p:grpSpPr>
          <p:sp>
            <p:nvSpPr>
              <p:cNvPr id="53" name="Прямоугольник 52"/>
              <p:cNvSpPr/>
              <p:nvPr/>
            </p:nvSpPr>
            <p:spPr>
              <a:xfrm>
                <a:off x="954552" y="3341056"/>
                <a:ext cx="3509294" cy="763062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4" name="Прямоугольник 53"/>
              <p:cNvSpPr/>
              <p:nvPr/>
            </p:nvSpPr>
            <p:spPr>
              <a:xfrm>
                <a:off x="954552" y="3341056"/>
                <a:ext cx="290923" cy="759728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915224" y="3455889"/>
                <a:ext cx="399764" cy="318839"/>
              </a:xfrm>
              <a:prstGeom prst="rect">
                <a:avLst/>
              </a:prstGeom>
              <a:noFill/>
            </p:spPr>
            <p:txBody>
              <a:bodyPr wrap="square" rtlCol="0" anchor="ctr">
                <a:norm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1400" dirty="0">
                    <a:solidFill>
                      <a:srgbClr val="F7F2E5"/>
                    </a:solidFill>
                    <a:latin typeface="Arial Black" panose="020B0A04020102020204" pitchFamily="34" charset="0"/>
                  </a:rPr>
                  <a:t>2</a:t>
                </a:r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" name="Прямоугольник 55"/>
            <p:cNvSpPr/>
            <p:nvPr/>
          </p:nvSpPr>
          <p:spPr>
            <a:xfrm>
              <a:off x="1191834" y="2582115"/>
              <a:ext cx="3175353" cy="81013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>
                <a:spcAft>
                  <a:spcPts val="526"/>
                </a:spcAft>
                <a:defRPr/>
              </a:pPr>
              <a:r>
                <a:rPr lang="ru-RU" sz="1200" b="1" dirty="0" smtClean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ЧЕК ФОРМИРУЕТСЯ В ПРИЛОЖЕНИИ</a:t>
              </a:r>
            </a:p>
            <a:p>
              <a:pPr lvl="0" algn="ctr">
                <a:spcAft>
                  <a:spcPts val="526"/>
                </a:spcAft>
                <a:defRPr/>
              </a:pPr>
              <a:r>
                <a:rPr kumimoji="0" lang="ru-RU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62212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Не требуется ККТ</a:t>
              </a:r>
              <a:endPara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479412" y="3566745"/>
            <a:ext cx="3391588" cy="1113362"/>
            <a:chOff x="855877" y="3433964"/>
            <a:chExt cx="3555873" cy="1023884"/>
          </a:xfrm>
        </p:grpSpPr>
        <p:grpSp>
          <p:nvGrpSpPr>
            <p:cNvPr id="57" name="Группа 56"/>
            <p:cNvGrpSpPr/>
            <p:nvPr/>
          </p:nvGrpSpPr>
          <p:grpSpPr>
            <a:xfrm>
              <a:off x="855877" y="3439505"/>
              <a:ext cx="3514778" cy="1018343"/>
              <a:chOff x="915224" y="3341057"/>
              <a:chExt cx="3514778" cy="748737"/>
            </a:xfrm>
          </p:grpSpPr>
          <p:sp>
            <p:nvSpPr>
              <p:cNvPr id="59" name="Прямоугольник 58"/>
              <p:cNvSpPr/>
              <p:nvPr/>
            </p:nvSpPr>
            <p:spPr>
              <a:xfrm>
                <a:off x="920708" y="3341057"/>
                <a:ext cx="3509294" cy="748737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0" name="Прямоугольник 59"/>
              <p:cNvSpPr/>
              <p:nvPr/>
            </p:nvSpPr>
            <p:spPr>
              <a:xfrm>
                <a:off x="954552" y="3341057"/>
                <a:ext cx="290923" cy="746832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915224" y="3566544"/>
                <a:ext cx="399764" cy="318839"/>
              </a:xfrm>
              <a:prstGeom prst="rect">
                <a:avLst/>
              </a:prstGeom>
              <a:noFill/>
            </p:spPr>
            <p:txBody>
              <a:bodyPr wrap="square" rtlCol="0" anchor="ctr">
                <a:norm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1400" dirty="0">
                    <a:solidFill>
                      <a:srgbClr val="F7F2E5"/>
                    </a:solidFill>
                    <a:latin typeface="Arial Black" panose="020B0A04020102020204" pitchFamily="34" charset="0"/>
                  </a:rPr>
                  <a:t>3</a:t>
                </a:r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2" name="Прямоугольник 61"/>
            <p:cNvSpPr/>
            <p:nvPr/>
          </p:nvSpPr>
          <p:spPr>
            <a:xfrm>
              <a:off x="1309763" y="3433964"/>
              <a:ext cx="3101987" cy="1020713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>
                <a:spcAft>
                  <a:spcPts val="526"/>
                </a:spcAft>
                <a:defRPr/>
              </a:pPr>
              <a:r>
                <a:rPr lang="ru-RU" sz="1200" b="1" dirty="0" smtClean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МОЖНО НЕ ПЛАТИТЬ СТРАХОВЫЕ ВЗНОСЫ</a:t>
              </a:r>
            </a:p>
            <a:p>
              <a:pPr lvl="0" algn="ctr">
                <a:spcAft>
                  <a:spcPts val="526"/>
                </a:spcAft>
                <a:defRPr/>
              </a:pPr>
              <a:r>
                <a:rPr lang="ru-RU" sz="1200" b="1" dirty="0" smtClean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 пенсионное и медицинское страхование</a:t>
              </a:r>
              <a:endPara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516923" y="4836132"/>
            <a:ext cx="3347719" cy="989540"/>
            <a:chOff x="862778" y="5326434"/>
            <a:chExt cx="3548623" cy="819307"/>
          </a:xfrm>
        </p:grpSpPr>
        <p:grpSp>
          <p:nvGrpSpPr>
            <p:cNvPr id="68" name="Группа 67"/>
            <p:cNvGrpSpPr/>
            <p:nvPr/>
          </p:nvGrpSpPr>
          <p:grpSpPr>
            <a:xfrm>
              <a:off x="862778" y="5326434"/>
              <a:ext cx="3548623" cy="780602"/>
              <a:chOff x="915224" y="3341054"/>
              <a:chExt cx="3548623" cy="573938"/>
            </a:xfrm>
          </p:grpSpPr>
          <p:sp>
            <p:nvSpPr>
              <p:cNvPr id="69" name="Прямоугольник 68"/>
              <p:cNvSpPr/>
              <p:nvPr/>
            </p:nvSpPr>
            <p:spPr>
              <a:xfrm>
                <a:off x="954553" y="3341054"/>
                <a:ext cx="3509294" cy="570129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0" name="Прямоугольник 69"/>
              <p:cNvSpPr/>
              <p:nvPr/>
            </p:nvSpPr>
            <p:spPr>
              <a:xfrm>
                <a:off x="954552" y="3341057"/>
                <a:ext cx="290923" cy="573935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915224" y="3470532"/>
                <a:ext cx="399764" cy="318838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>
                <a:defPPr>
                  <a:defRPr lang="en-US"/>
                </a:defPPr>
                <a:lvl1pPr>
                  <a:defRPr sz="1300">
                    <a:solidFill>
                      <a:srgbClr val="F7F2E5"/>
                    </a:solidFill>
                    <a:latin typeface="Arial Black" panose="020B0A04020102020204" pitchFamily="34" charset="0"/>
                  </a:defRPr>
                </a:lvl1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1400" dirty="0"/>
                  <a:t>4</a:t>
                </a:r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2" name="Прямоугольник 71"/>
            <p:cNvSpPr/>
            <p:nvPr/>
          </p:nvSpPr>
          <p:spPr>
            <a:xfrm>
              <a:off x="1288820" y="5335607"/>
              <a:ext cx="3097334" cy="81013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>
                <a:spcAft>
                  <a:spcPts val="526"/>
                </a:spcAft>
                <a:defRPr/>
              </a:pPr>
              <a:r>
                <a:rPr lang="ru-RU" sz="1200" b="1" dirty="0" smtClean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ЛЕГАЛЬНАЯ РАБОТА</a:t>
              </a:r>
            </a:p>
            <a:p>
              <a:pPr lvl="0" algn="ctr">
                <a:spcAft>
                  <a:spcPts val="526"/>
                </a:spcAft>
                <a:defRPr/>
              </a:pPr>
              <a:r>
                <a:rPr lang="ru-RU" sz="1200" b="1" dirty="0" smtClean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Доход подтверждается справкой из приложения</a:t>
              </a:r>
              <a:endPara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6598614" y="542925"/>
            <a:ext cx="3674098" cy="1417684"/>
            <a:chOff x="7421825" y="1742061"/>
            <a:chExt cx="3548622" cy="734608"/>
          </a:xfrm>
        </p:grpSpPr>
        <p:grpSp>
          <p:nvGrpSpPr>
            <p:cNvPr id="73" name="Группа 72"/>
            <p:cNvGrpSpPr/>
            <p:nvPr/>
          </p:nvGrpSpPr>
          <p:grpSpPr>
            <a:xfrm>
              <a:off x="7421825" y="1792064"/>
              <a:ext cx="3548622" cy="684605"/>
              <a:chOff x="915224" y="3341057"/>
              <a:chExt cx="3548622" cy="503356"/>
            </a:xfrm>
          </p:grpSpPr>
          <p:sp>
            <p:nvSpPr>
              <p:cNvPr id="74" name="Прямоугольник 73"/>
              <p:cNvSpPr/>
              <p:nvPr/>
            </p:nvSpPr>
            <p:spPr>
              <a:xfrm>
                <a:off x="954552" y="3341057"/>
                <a:ext cx="3509294" cy="503354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5" name="Прямоугольник 74"/>
              <p:cNvSpPr/>
              <p:nvPr/>
            </p:nvSpPr>
            <p:spPr>
              <a:xfrm>
                <a:off x="954552" y="3341059"/>
                <a:ext cx="290923" cy="503354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915224" y="3423873"/>
                <a:ext cx="399764" cy="318839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1400" dirty="0">
                    <a:solidFill>
                      <a:srgbClr val="F7F2E5"/>
                    </a:solidFill>
                    <a:latin typeface="Arial Black" panose="020B0A04020102020204" pitchFamily="34" charset="0"/>
                  </a:rPr>
                  <a:t>6</a:t>
                </a:r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7" name="Прямоугольник 76"/>
            <p:cNvSpPr/>
            <p:nvPr/>
          </p:nvSpPr>
          <p:spPr>
            <a:xfrm>
              <a:off x="7860917" y="1742061"/>
              <a:ext cx="3102085" cy="73152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>
                <a:spcAft>
                  <a:spcPts val="526"/>
                </a:spcAft>
                <a:defRPr/>
              </a:pPr>
              <a:r>
                <a:rPr lang="ru-RU" sz="1200" b="1" dirty="0" smtClean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 НУЖНО СЧИТАТЬ НАЛОГ К УПЛАТЕ</a:t>
              </a:r>
              <a:endParaRPr lang="ru-RU" sz="1200" b="1" noProof="0" dirty="0" smtClean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>
                <a:spcAft>
                  <a:spcPts val="526"/>
                </a:spcAft>
                <a:defRPr/>
              </a:pPr>
              <a:r>
                <a:rPr lang="ru-RU" sz="1200" b="1" noProof="0" dirty="0" smtClean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Сумма налога рассчитывается автоматически в приложении</a:t>
              </a:r>
              <a:endPara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6594493" y="1963034"/>
            <a:ext cx="3678220" cy="1464322"/>
            <a:chOff x="7414380" y="3539192"/>
            <a:chExt cx="3548622" cy="807608"/>
          </a:xfrm>
        </p:grpSpPr>
        <p:grpSp>
          <p:nvGrpSpPr>
            <p:cNvPr id="83" name="Группа 82"/>
            <p:cNvGrpSpPr/>
            <p:nvPr/>
          </p:nvGrpSpPr>
          <p:grpSpPr>
            <a:xfrm>
              <a:off x="7414380" y="3662198"/>
              <a:ext cx="3548622" cy="684602"/>
              <a:chOff x="915224" y="3375265"/>
              <a:chExt cx="3548622" cy="503354"/>
            </a:xfrm>
          </p:grpSpPr>
          <p:sp>
            <p:nvSpPr>
              <p:cNvPr id="84" name="Прямоугольник 83"/>
              <p:cNvSpPr/>
              <p:nvPr/>
            </p:nvSpPr>
            <p:spPr>
              <a:xfrm>
                <a:off x="954552" y="3375265"/>
                <a:ext cx="3509294" cy="503354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5" name="Прямоугольник 84"/>
              <p:cNvSpPr/>
              <p:nvPr/>
            </p:nvSpPr>
            <p:spPr>
              <a:xfrm>
                <a:off x="954552" y="3375265"/>
                <a:ext cx="290923" cy="494671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915224" y="3423873"/>
                <a:ext cx="399764" cy="318839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>
                <a:defPPr>
                  <a:defRPr lang="en-US"/>
                </a:defPPr>
                <a:lvl1pPr>
                  <a:defRPr sz="1300">
                    <a:solidFill>
                      <a:srgbClr val="F7F2E5"/>
                    </a:solidFill>
                    <a:latin typeface="Arial Black" panose="020B0A04020102020204" pitchFamily="34" charset="0"/>
                  </a:defRPr>
                </a:lvl1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1400" dirty="0"/>
                  <a:t>7</a:t>
                </a:r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87" name="Прямоугольник 86"/>
            <p:cNvSpPr/>
            <p:nvPr/>
          </p:nvSpPr>
          <p:spPr>
            <a:xfrm>
              <a:off x="7861366" y="3539192"/>
              <a:ext cx="3019156" cy="79893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526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62212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ВЫГОДНЫЕ НАЛОГОВЫЕ СТАВКИ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526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200" b="1" dirty="0" smtClean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4% </a:t>
              </a:r>
              <a:r>
                <a:rPr lang="en-GB" sz="1200" b="1" dirty="0" smtClean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ru-RU" sz="1200" b="1" dirty="0" smtClean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 доходов от физлиц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526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62212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6%</a:t>
              </a:r>
              <a:r>
                <a:rPr kumimoji="0" lang="ru-RU" sz="1200" b="1" i="0" u="none" strike="noStrike" kern="1200" cap="none" spc="0" normalizeH="0" noProof="0" dirty="0" smtClean="0">
                  <a:ln>
                    <a:noFill/>
                  </a:ln>
                  <a:solidFill>
                    <a:srgbClr val="562212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- с доходов от </a:t>
              </a:r>
              <a:r>
                <a:rPr kumimoji="0" lang="ru-RU" sz="1200" b="1" i="0" u="none" strike="noStrike" kern="1200" cap="none" spc="0" normalizeH="0" noProof="0" dirty="0" err="1" smtClean="0">
                  <a:ln>
                    <a:noFill/>
                  </a:ln>
                  <a:solidFill>
                    <a:srgbClr val="562212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юрлиц</a:t>
              </a:r>
              <a:r>
                <a:rPr kumimoji="0" lang="ru-RU" sz="1200" b="1" i="0" u="none" strike="noStrike" kern="1200" cap="none" spc="0" normalizeH="0" noProof="0" dirty="0" smtClean="0">
                  <a:ln>
                    <a:noFill/>
                  </a:ln>
                  <a:solidFill>
                    <a:srgbClr val="562212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и ИП</a:t>
              </a:r>
              <a:endPara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516923" y="6049857"/>
            <a:ext cx="3347719" cy="1025092"/>
            <a:chOff x="862778" y="4381894"/>
            <a:chExt cx="3548622" cy="684602"/>
          </a:xfrm>
        </p:grpSpPr>
        <p:grpSp>
          <p:nvGrpSpPr>
            <p:cNvPr id="63" name="Группа 62"/>
            <p:cNvGrpSpPr/>
            <p:nvPr/>
          </p:nvGrpSpPr>
          <p:grpSpPr>
            <a:xfrm>
              <a:off x="862778" y="4381894"/>
              <a:ext cx="3548622" cy="684602"/>
              <a:chOff x="915224" y="3341058"/>
              <a:chExt cx="3548622" cy="503354"/>
            </a:xfrm>
          </p:grpSpPr>
          <p:sp>
            <p:nvSpPr>
              <p:cNvPr id="64" name="Прямоугольник 63"/>
              <p:cNvSpPr/>
              <p:nvPr/>
            </p:nvSpPr>
            <p:spPr>
              <a:xfrm>
                <a:off x="954552" y="3341058"/>
                <a:ext cx="3509294" cy="503354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5" name="Прямоугольник 64"/>
              <p:cNvSpPr/>
              <p:nvPr/>
            </p:nvSpPr>
            <p:spPr>
              <a:xfrm>
                <a:off x="954552" y="3341058"/>
                <a:ext cx="290923" cy="503354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915224" y="3423873"/>
                <a:ext cx="399764" cy="318839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>
                <a:defPPr>
                  <a:defRPr lang="en-US"/>
                </a:defPPr>
                <a:lvl1pPr>
                  <a:defRPr sz="1300">
                    <a:solidFill>
                      <a:srgbClr val="F7F2E5"/>
                    </a:solidFill>
                    <a:latin typeface="Arial Black" panose="020B0A04020102020204" pitchFamily="34" charset="0"/>
                  </a:defRPr>
                </a:lvl1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1400" dirty="0"/>
                  <a:t>5</a:t>
                </a:r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7" name="Прямоугольник 66"/>
            <p:cNvSpPr/>
            <p:nvPr/>
          </p:nvSpPr>
          <p:spPr>
            <a:xfrm>
              <a:off x="1309764" y="4536532"/>
              <a:ext cx="3077691" cy="45515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>
                <a:spcAft>
                  <a:spcPts val="526"/>
                </a:spcAft>
                <a:defRPr/>
              </a:pPr>
              <a:r>
                <a:rPr lang="ru-RU" sz="1200" b="1" dirty="0" smtClean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НАЛОГОВЫЙ ВЫЧЕТ</a:t>
              </a:r>
            </a:p>
            <a:p>
              <a:pPr lvl="0" algn="ctr">
                <a:spcAft>
                  <a:spcPts val="526"/>
                </a:spcAft>
                <a:defRPr/>
              </a:pPr>
              <a:r>
                <a:rPr kumimoji="0" lang="ru-RU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62212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10 000 руб.</a:t>
              </a:r>
              <a:endPara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88" name="Группа 87"/>
          <p:cNvGrpSpPr/>
          <p:nvPr/>
        </p:nvGrpSpPr>
        <p:grpSpPr>
          <a:xfrm>
            <a:off x="6598615" y="3619114"/>
            <a:ext cx="3674098" cy="1041616"/>
            <a:chOff x="7381952" y="2505567"/>
            <a:chExt cx="3550521" cy="684605"/>
          </a:xfrm>
        </p:grpSpPr>
        <p:grpSp>
          <p:nvGrpSpPr>
            <p:cNvPr id="89" name="Группа 88"/>
            <p:cNvGrpSpPr/>
            <p:nvPr/>
          </p:nvGrpSpPr>
          <p:grpSpPr>
            <a:xfrm>
              <a:off x="7381952" y="2505567"/>
              <a:ext cx="3550521" cy="684605"/>
              <a:chOff x="880753" y="3076900"/>
              <a:chExt cx="3550521" cy="503357"/>
            </a:xfrm>
          </p:grpSpPr>
          <p:sp>
            <p:nvSpPr>
              <p:cNvPr id="91" name="Прямоугольник 90"/>
              <p:cNvSpPr/>
              <p:nvPr/>
            </p:nvSpPr>
            <p:spPr>
              <a:xfrm>
                <a:off x="921980" y="3076903"/>
                <a:ext cx="3509294" cy="503354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2" name="Прямоугольник 91"/>
              <p:cNvSpPr/>
              <p:nvPr/>
            </p:nvSpPr>
            <p:spPr>
              <a:xfrm>
                <a:off x="921979" y="3076900"/>
                <a:ext cx="290923" cy="503354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880753" y="3152102"/>
                <a:ext cx="573846" cy="318839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>
                <a:defPPr>
                  <a:defRPr lang="en-US"/>
                </a:defPPr>
                <a:lvl1pPr>
                  <a:defRPr sz="1300">
                    <a:solidFill>
                      <a:srgbClr val="F7F2E5"/>
                    </a:solidFill>
                    <a:latin typeface="Arial Black" panose="020B0A04020102020204" pitchFamily="34" charset="0"/>
                  </a:defRPr>
                </a:lvl1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1400" noProof="0" dirty="0"/>
                  <a:t>8</a:t>
                </a:r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90" name="Прямоугольник 89"/>
            <p:cNvSpPr/>
            <p:nvPr/>
          </p:nvSpPr>
          <p:spPr>
            <a:xfrm>
              <a:off x="7815831" y="2575491"/>
              <a:ext cx="3109528" cy="531297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>
                <a:spcAft>
                  <a:spcPts val="526"/>
                </a:spcAft>
                <a:defRPr/>
              </a:pPr>
              <a:r>
                <a:rPr lang="ru-RU" sz="1200" b="1" dirty="0" smtClean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ПРОСТАЯ РЕГИСТРАЦИЯ</a:t>
              </a:r>
            </a:p>
            <a:p>
              <a:pPr lvl="0" algn="ctr">
                <a:spcAft>
                  <a:spcPts val="526"/>
                </a:spcAft>
                <a:defRPr/>
              </a:pPr>
              <a:r>
                <a:rPr kumimoji="0" lang="ru-RU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62212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Без визита в налоговую инспекцию</a:t>
              </a:r>
              <a:endPara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12" name="Группа 111"/>
          <p:cNvGrpSpPr/>
          <p:nvPr/>
        </p:nvGrpSpPr>
        <p:grpSpPr>
          <a:xfrm>
            <a:off x="6555193" y="5698477"/>
            <a:ext cx="3717520" cy="1702448"/>
            <a:chOff x="7382734" y="2361583"/>
            <a:chExt cx="3647707" cy="1502883"/>
          </a:xfrm>
        </p:grpSpPr>
        <p:grpSp>
          <p:nvGrpSpPr>
            <p:cNvPr id="113" name="Группа 112"/>
            <p:cNvGrpSpPr/>
            <p:nvPr/>
          </p:nvGrpSpPr>
          <p:grpSpPr>
            <a:xfrm>
              <a:off x="7382734" y="2609471"/>
              <a:ext cx="3647707" cy="1045589"/>
              <a:chOff x="881535" y="3153290"/>
              <a:chExt cx="3647707" cy="768770"/>
            </a:xfrm>
          </p:grpSpPr>
          <p:sp>
            <p:nvSpPr>
              <p:cNvPr id="115" name="Прямоугольник 114"/>
              <p:cNvSpPr/>
              <p:nvPr/>
            </p:nvSpPr>
            <p:spPr>
              <a:xfrm>
                <a:off x="975031" y="3153290"/>
                <a:ext cx="3554211" cy="768770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6" name="Прямоугольник 115"/>
              <p:cNvSpPr/>
              <p:nvPr/>
            </p:nvSpPr>
            <p:spPr>
              <a:xfrm>
                <a:off x="985255" y="3158602"/>
                <a:ext cx="280698" cy="763457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881535" y="3396442"/>
                <a:ext cx="594325" cy="318838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>
                <a:defPPr>
                  <a:defRPr lang="en-US"/>
                </a:defPPr>
                <a:lvl1pPr>
                  <a:defRPr sz="1300">
                    <a:solidFill>
                      <a:srgbClr val="F7F2E5"/>
                    </a:solidFill>
                    <a:latin typeface="Arial Black" panose="020B0A04020102020204" pitchFamily="34" charset="0"/>
                  </a:defRPr>
                </a:lvl1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1400" dirty="0"/>
                  <a:t>10</a:t>
                </a:r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14" name="Прямоугольник 113"/>
            <p:cNvSpPr/>
            <p:nvPr/>
          </p:nvSpPr>
          <p:spPr>
            <a:xfrm>
              <a:off x="7850155" y="2361583"/>
              <a:ext cx="3109529" cy="1502883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>
                <a:spcAft>
                  <a:spcPts val="526"/>
                </a:spcAft>
                <a:defRPr/>
              </a:pPr>
              <a:r>
                <a:rPr lang="ru-RU" sz="1200" b="1" noProof="0" dirty="0" smtClean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ВОЗМОЖНОСТЬ ПОЛЬЗОВАТЬСЯ ГОС. ПОДДЕРЖКОЙ:</a:t>
              </a:r>
            </a:p>
            <a:p>
              <a:pPr lvl="0" algn="ctr">
                <a:spcAft>
                  <a:spcPts val="526"/>
                </a:spcAft>
                <a:defRPr/>
              </a:pPr>
              <a:r>
                <a:rPr lang="ru-RU" sz="1200" b="1" dirty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</a:t>
              </a:r>
              <a:r>
                <a:rPr kumimoji="0" lang="ru-RU" sz="1200" b="1" i="0" u="none" strike="noStrike" kern="1200" cap="none" spc="0" normalizeH="0" baseline="0" dirty="0" smtClean="0">
                  <a:ln>
                    <a:noFill/>
                  </a:ln>
                  <a:solidFill>
                    <a:srgbClr val="562212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мущественной, образовательной, консультационной</a:t>
              </a:r>
              <a:endPara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96" name="Группа 95"/>
          <p:cNvGrpSpPr/>
          <p:nvPr/>
        </p:nvGrpSpPr>
        <p:grpSpPr>
          <a:xfrm>
            <a:off x="6654908" y="4803360"/>
            <a:ext cx="3597596" cy="1043511"/>
            <a:chOff x="930750" y="3341058"/>
            <a:chExt cx="3533096" cy="503356"/>
          </a:xfrm>
        </p:grpSpPr>
        <p:sp>
          <p:nvSpPr>
            <p:cNvPr id="97" name="Прямоугольник 96"/>
            <p:cNvSpPr/>
            <p:nvPr/>
          </p:nvSpPr>
          <p:spPr>
            <a:xfrm>
              <a:off x="954552" y="3341058"/>
              <a:ext cx="3509294" cy="503354"/>
            </a:xfrm>
            <a:prstGeom prst="rect">
              <a:avLst/>
            </a:prstGeom>
            <a:solidFill>
              <a:srgbClr val="F2EC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79" dirty="0"/>
            </a:p>
          </p:txBody>
        </p:sp>
        <p:sp>
          <p:nvSpPr>
            <p:cNvPr id="98" name="Прямоугольник 97"/>
            <p:cNvSpPr/>
            <p:nvPr/>
          </p:nvSpPr>
          <p:spPr>
            <a:xfrm>
              <a:off x="954552" y="3341060"/>
              <a:ext cx="290923" cy="503354"/>
            </a:xfrm>
            <a:prstGeom prst="rect">
              <a:avLst/>
            </a:prstGeom>
            <a:solidFill>
              <a:srgbClr val="ED53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79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930750" y="3433315"/>
              <a:ext cx="640395" cy="318839"/>
            </a:xfrm>
            <a:prstGeom prst="rect">
              <a:avLst/>
            </a:prstGeom>
            <a:noFill/>
          </p:spPr>
          <p:txBody>
            <a:bodyPr wrap="square" rtlCol="0" anchor="ctr">
              <a:normAutofit/>
            </a:bodyPr>
            <a:lstStyle/>
            <a:p>
              <a:r>
                <a:rPr lang="ru-RU" sz="1400" dirty="0">
                  <a:solidFill>
                    <a:srgbClr val="F7F2E5"/>
                  </a:solidFill>
                  <a:latin typeface="Arial Black" panose="020B0A04020102020204" pitchFamily="34" charset="0"/>
                </a:rPr>
                <a:t>9</a:t>
              </a:r>
            </a:p>
          </p:txBody>
        </p:sp>
      </p:grpSp>
      <p:sp>
        <p:nvSpPr>
          <p:cNvPr id="107" name="Прямоугольник 106"/>
          <p:cNvSpPr/>
          <p:nvPr/>
        </p:nvSpPr>
        <p:spPr>
          <a:xfrm>
            <a:off x="7167837" y="4803360"/>
            <a:ext cx="2716872" cy="89511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Aft>
                <a:spcPts val="526"/>
              </a:spcAft>
            </a:pPr>
            <a:r>
              <a:rPr lang="ru-RU" sz="1200" b="1" dirty="0" smtClean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СОВМЕЩЕНИЕ С РАБОТОЙ ПО ТРУДОВОМУ ДОГОВОРУ</a:t>
            </a:r>
          </a:p>
          <a:p>
            <a:pPr algn="ctr">
              <a:spcAft>
                <a:spcPts val="526"/>
              </a:spcAft>
            </a:pPr>
            <a:r>
              <a:rPr lang="ru-RU" sz="1200" b="1" dirty="0" smtClean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Зарплата не учитывается при расчете налога</a:t>
            </a:r>
            <a:endParaRPr lang="ru-RU" sz="1200" b="1" dirty="0">
              <a:solidFill>
                <a:srgbClr val="56221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33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-375334" y="5725647"/>
            <a:ext cx="3153706" cy="3153706"/>
          </a:xfrm>
          <a:prstGeom prst="ellipse">
            <a:avLst/>
          </a:prstGeom>
          <a:noFill/>
          <a:ln w="698500">
            <a:solidFill>
              <a:srgbClr val="F7F2E5">
                <a:alpha val="7098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0122781" y="1861173"/>
            <a:ext cx="1153055" cy="1153055"/>
          </a:xfrm>
          <a:prstGeom prst="ellipse">
            <a:avLst/>
          </a:prstGeom>
          <a:noFill/>
          <a:ln w="301625">
            <a:solidFill>
              <a:srgbClr val="C593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312" y="1435379"/>
            <a:ext cx="8192628" cy="1461188"/>
          </a:xfrm>
        </p:spPr>
        <p:txBody>
          <a:bodyPr>
            <a:normAutofit/>
          </a:bodyPr>
          <a:lstStyle/>
          <a:p>
            <a:pPr>
              <a:lnSpc>
                <a:spcPts val="4500"/>
              </a:lnSpc>
              <a:spcBef>
                <a:spcPts val="1200"/>
              </a:spcBef>
              <a:defRPr sz="1866" b="1">
                <a:solidFill>
                  <a:srgbClr val="FF426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sz="2800" dirty="0" smtClean="0"/>
              <a:t>Задайте вопрос Центру </a:t>
            </a:r>
            <a:r>
              <a:rPr lang="ru-RU" sz="2800" dirty="0"/>
              <a:t>«Мой бизнес»</a:t>
            </a:r>
            <a:r>
              <a:rPr lang="ru-RU" sz="2800" dirty="0" smtClean="0"/>
              <a:t>: </a:t>
            </a:r>
            <a:r>
              <a:rPr lang="ru-RU" sz="2800" dirty="0">
                <a:solidFill>
                  <a:srgbClr val="000000"/>
                </a:solidFill>
                <a:latin typeface="Times Roman"/>
                <a:ea typeface="Times Roman"/>
                <a:cs typeface="Times Roman"/>
                <a:sym typeface="Times Roman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Roman"/>
                <a:ea typeface="Times Roman"/>
                <a:cs typeface="Times Roman"/>
                <a:sym typeface="Times Roman"/>
              </a:rPr>
            </a:b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35062" y="1745204"/>
            <a:ext cx="90375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42638" y="3010504"/>
            <a:ext cx="8280351" cy="1785104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285750" indent="-285750">
              <a:spcBef>
                <a:spcPts val="1200"/>
              </a:spcBef>
              <a:buClr>
                <a:srgbClr val="D56509"/>
              </a:buClr>
              <a:buSzPct val="100000"/>
              <a:buFont typeface="Arial" panose="020B0604020202020204" pitchFamily="34" charset="0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2000" dirty="0" smtClean="0">
                <a:latin typeface="Times Roman"/>
                <a:ea typeface="Times Roman"/>
                <a:cs typeface="Times Roman"/>
                <a:sym typeface="Times Roman"/>
              </a:rPr>
              <a:t>по телефону горячей линии </a:t>
            </a:r>
            <a:r>
              <a:rPr lang="ru-RU" sz="2000" dirty="0" smtClean="0"/>
              <a:t>о режиме для </a:t>
            </a:r>
            <a:r>
              <a:rPr lang="ru-RU" sz="2000" dirty="0" err="1" smtClean="0"/>
              <a:t>самозанятых</a:t>
            </a:r>
            <a:r>
              <a:rPr lang="ru-RU" sz="2000" dirty="0" smtClean="0"/>
              <a:t> </a:t>
            </a:r>
          </a:p>
          <a:p>
            <a:pPr algn="ctr">
              <a:spcBef>
                <a:spcPts val="1200"/>
              </a:spcBef>
              <a:buClr>
                <a:srgbClr val="D56509"/>
              </a:buClr>
              <a:buSzPct val="100000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1600" dirty="0" smtClean="0"/>
              <a:t> </a:t>
            </a:r>
            <a:r>
              <a:rPr lang="ru-RU" sz="2000" dirty="0" smtClean="0">
                <a:solidFill>
                  <a:srgbClr val="FF4261"/>
                </a:solidFill>
              </a:rPr>
              <a:t>+</a:t>
            </a:r>
            <a:r>
              <a:rPr lang="ru-RU" sz="2000" dirty="0">
                <a:solidFill>
                  <a:srgbClr val="FF4261"/>
                </a:solidFill>
              </a:rPr>
              <a:t>7 (4812) 638-038, доб.1</a:t>
            </a:r>
            <a:r>
              <a:rPr lang="ru-RU" sz="2000" dirty="0"/>
              <a:t>, </a:t>
            </a:r>
            <a:r>
              <a:rPr lang="ru-RU" sz="2000" dirty="0" smtClean="0"/>
              <a:t>ежедневно</a:t>
            </a:r>
            <a:r>
              <a:rPr lang="ru-RU" sz="2000" dirty="0"/>
              <a:t>: с 8:00 до </a:t>
            </a:r>
            <a:r>
              <a:rPr lang="ru-RU" sz="2000" dirty="0" smtClean="0"/>
              <a:t>22:00</a:t>
            </a:r>
          </a:p>
          <a:p>
            <a:pPr marL="342900" indent="-342900">
              <a:spcBef>
                <a:spcPts val="1200"/>
              </a:spcBef>
              <a:buClr>
                <a:srgbClr val="D56509"/>
              </a:buClr>
              <a:buSzPct val="100000"/>
              <a:buFont typeface="Arial" panose="020B0604020202020204" pitchFamily="34" charset="0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2000" dirty="0"/>
              <a:t>в</a:t>
            </a:r>
            <a:r>
              <a:rPr lang="ru-RU" sz="2000" dirty="0" smtClean="0"/>
              <a:t> электронном виде на сайте </a:t>
            </a:r>
            <a:r>
              <a:rPr lang="en-US" sz="2000" dirty="0" smtClean="0">
                <a:hlinkClick r:id="rId3"/>
              </a:rPr>
              <a:t>cpp67.ru</a:t>
            </a:r>
            <a:endParaRPr lang="en-US" sz="2000" dirty="0" smtClean="0"/>
          </a:p>
          <a:p>
            <a:pPr marL="342900" indent="-342900">
              <a:spcBef>
                <a:spcPts val="1200"/>
              </a:spcBef>
              <a:buClr>
                <a:srgbClr val="D56509"/>
              </a:buClr>
              <a:buSzPct val="100000"/>
              <a:buFont typeface="Arial" panose="020B0604020202020204" pitchFamily="34" charset="0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rPr lang="ru-RU" sz="2000" dirty="0"/>
              <a:t>п</a:t>
            </a:r>
            <a:r>
              <a:rPr lang="ru-RU" sz="2000" dirty="0" smtClean="0"/>
              <a:t>о электронной почте </a:t>
            </a:r>
            <a:r>
              <a:rPr lang="en-GB" sz="2000" dirty="0" smtClean="0"/>
              <a:t>info</a:t>
            </a:r>
            <a:r>
              <a:rPr lang="en-US" sz="2000" dirty="0" smtClean="0"/>
              <a:t>@cpp67.ru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5111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7973</TotalTime>
  <Words>505</Words>
  <Application>Microsoft Office PowerPoint</Application>
  <PresentationFormat>Произвольный</PresentationFormat>
  <Paragraphs>76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На специальный режим для самозанятых могут перейти физические лица и индивидуальные предприниматели, которые: </vt:lpstr>
      <vt:lpstr>Применение режима заменяет уплату: </vt:lpstr>
      <vt:lpstr>Виды деятельности для самозанятых:</vt:lpstr>
      <vt:lpstr>Презентация PowerPoint</vt:lpstr>
      <vt:lpstr>Задайте вопрос Центру «Мой бизнес»:  </vt:lpstr>
    </vt:vector>
  </TitlesOfParts>
  <Company>Synergy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Горина Екатерина Леонидовна</dc:creator>
  <cp:lastModifiedBy>79611360060</cp:lastModifiedBy>
  <cp:revision>596</cp:revision>
  <cp:lastPrinted>2019-05-25T08:03:43Z</cp:lastPrinted>
  <dcterms:created xsi:type="dcterms:W3CDTF">2019-04-26T08:56:54Z</dcterms:created>
  <dcterms:modified xsi:type="dcterms:W3CDTF">2020-06-16T12:56:31Z</dcterms:modified>
</cp:coreProperties>
</file>